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0413" cy="6859588"/>
  <p:notesSz cx="6858000" cy="9144000"/>
  <p:defaultTextStyle>
    <a:defPPr>
      <a:defRPr lang="ko-KR"/>
    </a:defPPr>
    <a:lvl1pPr marL="0" algn="l" defTabSz="1088502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0" d="100"/>
          <a:sy n="60" d="100"/>
        </p:scale>
        <p:origin x="884" y="44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F967-AE67-4AD5-9192-3FBF7ADD0FB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079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96A9-06D4-407B-BCBD-A01A7DD3BA2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533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744" y="1710136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744" y="4590528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2B8E-4200-4607-8F92-E2505A2A701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579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C8AF-6F22-4F5C-8CDB-E52C0565654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212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680" y="365212"/>
            <a:ext cx="10514231" cy="132587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681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681" y="2505655"/>
            <a:ext cx="5157116" cy="3685441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1399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1399" y="2505655"/>
            <a:ext cx="5182513" cy="3685441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6C392-E000-4D81-AC3D-A0F95E5069C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174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48B8-BB19-4B15-8929-4E2173C0A75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98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C735-1829-4229-8FF4-A9F046E13F0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148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680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2513" y="987657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680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29F2-5B80-482A-BAE2-47EB4CFB3C2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842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680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2513" y="987657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680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766F-F0BC-4ED4-8A45-B4F6FE9F19B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087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0300-D376-4FEB-85CF-9391839087F7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211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3765" y="365209"/>
            <a:ext cx="2628558" cy="581318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311B-0013-48BC-A2D4-CCEF7A4071D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78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F967-AE67-4AD5-9192-3FBF7ADD0FB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41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96A9-06D4-407B-BCBD-A01A7DD3BA2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261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742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742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2B8E-4200-4607-8F92-E2505A2A701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115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C8AF-6F22-4F5C-8CDB-E52C0565654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98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679" y="365210"/>
            <a:ext cx="10514231" cy="132587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679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679" y="2505655"/>
            <a:ext cx="5157116" cy="3685441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1397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1397" y="2505655"/>
            <a:ext cx="5182513" cy="3685441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6C392-E000-4D81-AC3D-A0F95E5069C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971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48B8-BB19-4B15-8929-4E2173C0A75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142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C735-1829-4229-8FF4-A9F046E13F0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6394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2513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29F2-5B80-482A-BAE2-47EB4CFB3C2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750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2513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766F-F0BC-4ED4-8A45-B4F6FE9F19B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7076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0300-D376-4FEB-85CF-9391839087F7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570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311B-0013-48BC-A2D4-CCEF7A4071D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394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092" y="365212"/>
            <a:ext cx="10514231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092" y="6357824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CCADE28-B6C0-40C4-9F6E-CF2EEBC19DD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075" y="6357824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09479" y="6357824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47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091" y="365210"/>
            <a:ext cx="10514231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091" y="1826048"/>
            <a:ext cx="10514231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CCADE28-B6C0-40C4-9F6E-CF2EEBC19DD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2025-05-14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954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대각선 방향 모서리 7">
            <a:extLst>
              <a:ext uri="{FF2B5EF4-FFF2-40B4-BE49-F238E27FC236}">
                <a16:creationId xmlns:a16="http://schemas.microsoft.com/office/drawing/2014/main" id="{A285FD24-4905-44BF-ACD0-E21A08598C25}"/>
              </a:ext>
            </a:extLst>
          </p:cNvPr>
          <p:cNvSpPr/>
          <p:nvPr/>
        </p:nvSpPr>
        <p:spPr>
          <a:xfrm>
            <a:off x="1570290" y="779930"/>
            <a:ext cx="8795614" cy="5094040"/>
          </a:xfrm>
          <a:prstGeom prst="round2DiagRect">
            <a:avLst/>
          </a:prstGeom>
          <a:noFill/>
          <a:ln>
            <a:solidFill>
              <a:srgbClr val="0DADEE">
                <a:alpha val="50000"/>
              </a:srgbClr>
            </a:solidFill>
          </a:ln>
          <a:effectLst>
            <a:outerShdw blurRad="50800" dist="38100" dir="2700000" sx="101000" sy="101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6" name="사각형: 둥근 대각선 방향 모서리 5">
            <a:extLst>
              <a:ext uri="{FF2B5EF4-FFF2-40B4-BE49-F238E27FC236}">
                <a16:creationId xmlns:a16="http://schemas.microsoft.com/office/drawing/2014/main" id="{88792DBC-043D-4AF8-8DD5-9C9BACFC334A}"/>
              </a:ext>
            </a:extLst>
          </p:cNvPr>
          <p:cNvSpPr/>
          <p:nvPr/>
        </p:nvSpPr>
        <p:spPr>
          <a:xfrm>
            <a:off x="1697401" y="882776"/>
            <a:ext cx="8795614" cy="509404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152611" y="2067281"/>
            <a:ext cx="7885192" cy="995372"/>
          </a:xfrm>
        </p:spPr>
        <p:txBody>
          <a:bodyPr>
            <a:normAutofit/>
          </a:bodyPr>
          <a:lstStyle/>
          <a:p>
            <a:r>
              <a:rPr lang="ko-KR" altLang="en-US" sz="5400" b="1" dirty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rgbClr val="0DADEE"/>
                </a:solidFill>
                <a:effectLst/>
              </a:rPr>
              <a:t>가족상담</a:t>
            </a:r>
            <a:r>
              <a:rPr lang="en-US" altLang="ko-KR" sz="5400" b="1" dirty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rgbClr val="0DADEE"/>
                </a:solidFill>
                <a:effectLst/>
              </a:rPr>
              <a:t>(</a:t>
            </a:r>
            <a:r>
              <a:rPr lang="en-US" altLang="ko-KR" sz="5400" b="1" dirty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rgbClr val="0DADEE"/>
                </a:solidFill>
              </a:rPr>
              <a:t>5</a:t>
            </a:r>
            <a:r>
              <a:rPr lang="ko-KR" altLang="en-US" sz="5400" b="1" dirty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rgbClr val="0DADEE"/>
                </a:solidFill>
              </a:rPr>
              <a:t>주차</a:t>
            </a:r>
            <a:r>
              <a:rPr lang="en-US" altLang="ko-KR" sz="5400" b="1" dirty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rgbClr val="0DADEE"/>
                </a:solidFill>
                <a:effectLst/>
              </a:rPr>
              <a:t>)</a:t>
            </a:r>
            <a:endParaRPr lang="ko-KR" altLang="en-US" sz="5400" b="1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rgbClr val="0DADEE"/>
              </a:solidFill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040483" y="3177050"/>
            <a:ext cx="4109450" cy="437989"/>
          </a:xfrm>
        </p:spPr>
        <p:txBody>
          <a:bodyPr/>
          <a:lstStyle/>
          <a:p>
            <a:r>
              <a:rPr lang="en-US" altLang="ko-KR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Family Counseling </a:t>
            </a:r>
            <a:endParaRPr lang="en-US" altLang="ko-KR" sz="3200" dirty="0">
              <a:ln>
                <a:solidFill>
                  <a:schemeClr val="bg2">
                    <a:lumMod val="7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80858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대각선 방향 모서리 5">
            <a:extLst>
              <a:ext uri="{FF2B5EF4-FFF2-40B4-BE49-F238E27FC236}">
                <a16:creationId xmlns:a16="http://schemas.microsoft.com/office/drawing/2014/main" id="{88792DBC-043D-4AF8-8DD5-9C9BACFC334A}"/>
              </a:ext>
            </a:extLst>
          </p:cNvPr>
          <p:cNvSpPr/>
          <p:nvPr/>
        </p:nvSpPr>
        <p:spPr>
          <a:xfrm>
            <a:off x="804049" y="705420"/>
            <a:ext cx="10582316" cy="55265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2182" y="2165250"/>
            <a:ext cx="9142810" cy="1272896"/>
          </a:xfrm>
        </p:spPr>
        <p:txBody>
          <a:bodyPr>
            <a:normAutofit/>
          </a:bodyPr>
          <a:lstStyle/>
          <a:p>
            <a:r>
              <a:rPr lang="ko-KR" altLang="en-US" sz="5400" b="1" dirty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rgbClr val="0DADEE"/>
                </a:solidFill>
                <a:effectLst/>
              </a:rPr>
              <a:t>가족상담의 기본 개념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64470" y="3891945"/>
            <a:ext cx="4461475" cy="1006028"/>
          </a:xfrm>
        </p:spPr>
        <p:txBody>
          <a:bodyPr/>
          <a:lstStyle/>
          <a:p>
            <a:r>
              <a:rPr lang="ko-KR" altLang="en-US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생태학적 체계 관점의 접근 </a:t>
            </a:r>
          </a:p>
          <a:p>
            <a:r>
              <a:rPr lang="ko-KR" altLang="en-US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사회구성주의적 관점의 접근</a:t>
            </a:r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BA0F8B66-2CFF-462D-9C59-1AE6946D6617}"/>
              </a:ext>
            </a:extLst>
          </p:cNvPr>
          <p:cNvSpPr txBox="1">
            <a:spLocks/>
          </p:cNvSpPr>
          <p:nvPr/>
        </p:nvSpPr>
        <p:spPr>
          <a:xfrm>
            <a:off x="5296834" y="1868487"/>
            <a:ext cx="1593505" cy="5935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E7E6E6">
                    <a:lumMod val="50000"/>
                  </a:srgbClr>
                </a:solidFill>
              </a:rPr>
              <a:t>제</a:t>
            </a:r>
            <a:r>
              <a:rPr lang="en-US" altLang="ko-KR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E7E6E6">
                    <a:lumMod val="50000"/>
                  </a:srgbClr>
                </a:solidFill>
              </a:rPr>
              <a:t>5</a:t>
            </a:r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E7E6E6">
                    <a:lumMod val="50000"/>
                  </a:srgbClr>
                </a:solidFill>
              </a:rPr>
              <a:t>장</a:t>
            </a:r>
          </a:p>
        </p:txBody>
      </p:sp>
    </p:spTree>
    <p:extLst>
      <p:ext uri="{BB962C8B-B14F-4D97-AF65-F5344CB8AC3E}">
        <p14:creationId xmlns:p14="http://schemas.microsoft.com/office/powerpoint/2010/main" val="1644070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795384"/>
            <a:ext cx="8337954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가족상담의 여러 모델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12F58DF-53FF-4C4A-981B-70326F7EF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966" y="2497484"/>
            <a:ext cx="9663377" cy="260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36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795384"/>
            <a:ext cx="8337954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생태학적 체계 관점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17797" y="1633534"/>
            <a:ext cx="9310417" cy="427252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사건은 순환적 연쇄고리 속에서 일어나므로 인간과 그들의 환경은 서로 상호작용하면서 인간이 환경에 영향을 받고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환경 역시 인간에게 영향을 받는다는 사회적 환경으로 인간행동을 이해하려는 것이다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ko-KR" sz="10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초기의 가족상담은 체계를 전체로 인식했기 때문에 체계 한 부분의 변화는 체계 전체의 변화로 이어진다고 보았다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ko-KR" sz="10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가족은 단순히 개인의 집합이 아니며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 안에서 각 개인의 행동은 다른 사람들의 행동에 연결되어 있는 의존적 관계이다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어떤 가족 구성원이 긍정적으로 개선되거나 또는 부정적인 퇴행을 보이는 것은 다른 가족들에게도 영향을 미친다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ko-KR" sz="10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이처럼 사람과 환경은 서로 끊임없이 변화하고 적응하며 서로에게 끊임없이 영향을 주고받는다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2646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795384"/>
            <a:ext cx="8337954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생태학적 체계 관점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10818" y="1711372"/>
            <a:ext cx="9368774" cy="384440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1)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체계이론과 사이버네틱스</a:t>
            </a: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ko-KR" altLang="en-US" sz="22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200" dirty="0" err="1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버터란피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(von </a:t>
            </a:r>
            <a:r>
              <a:rPr lang="en-US" altLang="ko-KR" sz="2200" dirty="0" err="1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Bertalanffy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)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의 일반체계이론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인간은 여러 개의 하위체계로 구성된 살아 있는 체계이며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 err="1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개인은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 각각의 하위체계를 구성하는 동시에 보다 큰 체계에 속해 있다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가족체계는 완전하지 않으므로 항상 비교적 안정된 상태를 유지하려는 평형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(equilibrium)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의 경향을 가지면서 서로 영향을 주고받는 요소의 복합체이다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22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200" dirty="0" err="1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위이너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(N. Wiener)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의 사이버네틱스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(cybernetics):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모든 조직이 커뮤니케이션으로 연결되어 있다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커뮤니케이션은 정보의 전달에 있고 정보의 전달은 반응을 가져오는데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 때 자기제어가 가능하다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5471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795384"/>
            <a:ext cx="8337954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사이버네틱스</a:t>
            </a:r>
            <a:r>
              <a:rPr lang="en-US" altLang="ko-KR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(cybernetics)</a:t>
            </a:r>
            <a:endParaRPr lang="ko-KR" altLang="en-US" sz="3200" b="1" dirty="0">
              <a:ln>
                <a:solidFill>
                  <a:srgbClr val="4472C4">
                    <a:lumMod val="40000"/>
                    <a:lumOff val="60000"/>
                  </a:srgbClr>
                </a:solidFill>
              </a:ln>
              <a:solidFill>
                <a:srgbClr val="0DADEE"/>
              </a:solidFill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10818" y="4370882"/>
            <a:ext cx="9368774" cy="130412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일차변화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: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체계 안의 긴장이 높아지면 그것을 낮추고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긴장이 낮아지면 다시 올라가는 자기제어의 피드백으로 체계의 균형을 유지</a:t>
            </a:r>
            <a:endParaRPr lang="en-US" altLang="ko-KR" sz="22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ko-KR" altLang="en-US" sz="10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이차변화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: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피드백의 규칙 자체를 재설정하도록 균형을 유지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33E181E-F450-42E3-8CFF-C490D065A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442" y="2118972"/>
            <a:ext cx="5651531" cy="174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49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795384"/>
            <a:ext cx="8337954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관점체계이론과 사이버네틱스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10818" y="1646072"/>
            <a:ext cx="9368774" cy="44181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2)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순환적 인식론 </a:t>
            </a: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사건을 순환적 또는 회귀적인 연쇄 속에서 일어나고 있는 가족을 체계로 보는 관점이 중요하다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 가족 안에서 개인 행동은 어떤 원인이 곧 결과가 된다는 선형적 인식론보다는 원인이 결과이며 결과가 원인이 될 수 있다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는 순환적 인식론으로 보는 것이 바람직하다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ko-KR" sz="7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선형적 사고모델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: 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원인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(A)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에 의한 결과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(B)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 일어난다고 생각할 때 이러한 인과에 관한 사고모델을 선형적이라고 부른다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그러나 앞의 예처럼 살아 있는 생물 체인 인간을 선형적 사고로 이해하는 데는 한계가 있다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ko-KR" sz="7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순환적 사고모델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: 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원인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(A)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에 의해 결과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(B)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 일어나지만 그 결과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(B)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 원인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(A)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 된다고 생각할 때 이러한 인과에 관한 사고모델은 순환적이라고 부른다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어떤 가족의 행동이 다른 가족들에게 계속해서 영향을 미칠 때 그 행동이 돌고 돌아서 처음 가족에게 또다시 영향을 미치는 일종의 연쇄고리가 만들어진다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7802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795384"/>
            <a:ext cx="8337954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직선적 인과론과 순환적 인과론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4A9E2F1-7814-4364-A188-1B36B9167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696" y="1743345"/>
            <a:ext cx="7769023" cy="438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051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795384"/>
            <a:ext cx="8337954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순환적 인식론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10818" y="1646071"/>
            <a:ext cx="9368774" cy="384159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순환론적 가족을 보면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…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개인에게서 문제의 원인을 찾아내는 개인적인 결함 모형에서 관계간의 역기능을 파악하는 대인관계적인 모형으로 전환이 가능하다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가족은 고유한 특성을 지닌 사회적 체계이다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체계 안에서 서로 정서적 애착과 충성으로 연결되어 있다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문제행동은 개인이 가진 어떤 장애 때문에 파생된다는 관점에서 벗어나서 전체의 맥락에서 이해한다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가족상담은 고정된 악순환의 상호작용 패턴을 차단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 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 자체가 가진 회복력으로 가족과 개인의 기능을 회복을 추구한다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587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795384"/>
            <a:ext cx="8337954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사회구성주의적 관점의 접근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02466" y="1850401"/>
            <a:ext cx="9385479" cy="35983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일차 사이버네틱스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(first-order cybernetics)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에서 이차 사이버네틱스 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(second-order cybernetics)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로 전환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일차 사이버네틱스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: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체계 외부에 있는 관찰자로부터 관찰되는 독립된 대상으로서 인식된 ‘관찰된 체계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(observed system)’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이차 사이버네틱스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: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관찰자를 포함한 관찰에 의존하는 ‘관찰하는 체계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(observing system)’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지금까지 객관적인 것이라고 인식되었던 현실은 최소한 두 사람의 관찰자에 의해 일치된 참조 틀로 재정의한다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686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795384"/>
            <a:ext cx="8337954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일차 사이버네틱스와 </a:t>
            </a:r>
            <a:r>
              <a:rPr lang="ko-KR" altLang="en-US" sz="3200" b="1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이차 사이버네틱스</a:t>
            </a:r>
            <a:endParaRPr lang="ko-KR" altLang="en-US" sz="3200" b="1" dirty="0">
              <a:ln>
                <a:solidFill>
                  <a:srgbClr val="4472C4">
                    <a:lumMod val="40000"/>
                    <a:lumOff val="60000"/>
                  </a:srgbClr>
                </a:solidFill>
              </a:ln>
              <a:solidFill>
                <a:srgbClr val="0DADEE"/>
              </a:solidFill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84FB18D-8B02-404E-8B9D-D6D25E51D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665" y="2318785"/>
            <a:ext cx="8931085" cy="273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737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795384"/>
            <a:ext cx="8337954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사회구성주의적 관점의 접근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02465" y="1850399"/>
            <a:ext cx="9219096" cy="396335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이차 질서를 전제로 한 가족상담의 기본전제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(Hoffman, 2001)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첫째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관찰하는 체계의 자세를 가지면서 상담자 자신을 치료적 맥락에 포함한다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둘째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상담자와 내담자의 관계는 위계구조보다 협동적이다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셋째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목표는 변화를 초래하는 것이 아니라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변화를 위한 맥락을 설정하는 것에 중점을 둔다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넷째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조직적이며 지나치지 않는 방법을 활용한다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다섯째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문제에 대한 순환적 평가를 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여섯째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내담자에 대해 비난 또는 판단하는 견해를 가지지 않는다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19441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795384"/>
            <a:ext cx="8337954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사회구성주의적 관점의 접근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02465" y="1850399"/>
            <a:ext cx="9219096" cy="406674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1)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맥락</a:t>
            </a: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ko-KR" altLang="en-US" sz="10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복잡한 가족 상호작용의 관계를 파악하기 위해서 어떤 행위 자체에 초점을 맞출 뿐 아니라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행위 그 자체와 함께 그것이 일어난 배경을 파악하는 맥락을 중시한다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내용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(contents):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언어나 메시지 그 자체가 드러내는 의미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맥락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(context):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메시지의 전후 관계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메시지를 드러낸 사람이나 장면 등의 상황 속에서 생겨난 의미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말하는 행위 자체를 의미론적으로 해석함과 동시에 말하는 행위의 상황 설정이나 말하는 행위에 선행 또는 후속되는 행위와 </a:t>
            </a:r>
            <a:r>
              <a:rPr lang="ko-KR" altLang="en-US" sz="2200" dirty="0" err="1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관련지어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 해석하는 것이 바람직하다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7315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795384"/>
            <a:ext cx="8337954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사회구성주의적 관점의 접근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02467" y="1850399"/>
            <a:ext cx="9131641" cy="38599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2)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언어의 역할</a:t>
            </a: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ko-KR" altLang="en-US" sz="10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협동적인 대화 과정을 새로운 의미의 맥락을 찾아 문제를 해소하는 것에 관심이 있다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문제가 이미 존재하는 것이라고 인식하는 질문이나 문제의 원인을 찾는 질문을 하지 않고 새로운 </a:t>
            </a:r>
            <a:r>
              <a:rPr lang="ko-KR" altLang="en-US" sz="2200" dirty="0" err="1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내러티브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(narrative)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나 스토리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(story)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를 만들어 가는 데 관심이 있다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en-US" altLang="ko-KR" sz="10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현실은 언어를 통해 구성되고 조직되고 유지된다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따라서 상담과정은 치료적 대화를 통해 상담자와 내담자가 서로 언어적 교류를 하면서 지금까지와는 다른 새로운 의미를 발견하는 것이다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2002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795384"/>
            <a:ext cx="8337954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사회구성주의적 관점의 접근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02467" y="1850399"/>
            <a:ext cx="8805681" cy="421380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3)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알지 못함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(not knowing)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의 태도 </a:t>
            </a: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ko-KR" altLang="en-US" sz="10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정형화된 질문이나 특정의 대답을 추구하는 질문이 아닌 내담자의 이야기를 보다 깊이 알고 싶다는 자세이다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이것은 이야기에 대해 좀 더 깊이 알고 싶다는 욕구를 나타내는 것으로 상담자는 내담자에 의해 끊임없이 배우는 입장이 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이런 과정 속에서 이야기의 의미는 지속적으로 만들어지기 때문에 협력적 관계가 이어진다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en-US" altLang="ko-KR" sz="10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분석하는 것이 아니라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끊임없이 변화해 가는 내담자의 경험을 이해하려는 것이다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대화적이며 치료적인 질문을 하여 전개되는 공간과 대화 과정을 촉진시켜서 대화의 공간을 넓혀가는 것이 중요하다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0438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64872"/>
            <a:ext cx="10994478" cy="6129846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608411" y="795385"/>
            <a:ext cx="8973591" cy="70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0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생태학적 관점과 사회구성주의적 관점의 접근 비교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B1DFA7B-46F3-4AEC-BFE0-55B08935C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643" y="1927149"/>
            <a:ext cx="8295129" cy="323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9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853</Words>
  <Application>Microsoft Office PowerPoint</Application>
  <PresentationFormat>사용자 지정</PresentationFormat>
  <Paragraphs>95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16</vt:i4>
      </vt:variant>
    </vt:vector>
  </HeadingPairs>
  <TitlesOfParts>
    <vt:vector size="21" baseType="lpstr">
      <vt:lpstr>맑은 고딕</vt:lpstr>
      <vt:lpstr>Arial</vt:lpstr>
      <vt:lpstr>Wingdings</vt:lpstr>
      <vt:lpstr>1_Office 테마</vt:lpstr>
      <vt:lpstr>Office 테마</vt:lpstr>
      <vt:lpstr>가족상담(5주차)</vt:lpstr>
      <vt:lpstr>가족상담의 기본 개념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가족상담(4판)</dc:title>
  <dc:creator>user</dc:creator>
  <cp:lastModifiedBy>이해근</cp:lastModifiedBy>
  <cp:revision>8</cp:revision>
  <dcterms:created xsi:type="dcterms:W3CDTF">2022-02-25T02:04:22Z</dcterms:created>
  <dcterms:modified xsi:type="dcterms:W3CDTF">2025-05-14T05:26:35Z</dcterms:modified>
</cp:coreProperties>
</file>