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0413" cy="7021513"/>
  <p:notesSz cx="6858000" cy="9144000"/>
  <p:defaultTextStyle>
    <a:defPPr>
      <a:defRPr lang="ko-KR"/>
    </a:defPPr>
    <a:lvl1pPr marL="0" algn="l" defTabSz="1097737" rtl="0" eaLnBrk="1" latinLnBrk="1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869" algn="l" defTabSz="1097737" rtl="0" eaLnBrk="1" latinLnBrk="1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737" algn="l" defTabSz="1097737" rtl="0" eaLnBrk="1" latinLnBrk="1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606" algn="l" defTabSz="1097737" rtl="0" eaLnBrk="1" latinLnBrk="1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5474" algn="l" defTabSz="1097737" rtl="0" eaLnBrk="1" latinLnBrk="1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4343" algn="l" defTabSz="1097737" rtl="0" eaLnBrk="1" latinLnBrk="1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3212" algn="l" defTabSz="1097737" rtl="0" eaLnBrk="1" latinLnBrk="1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2080" algn="l" defTabSz="1097737" rtl="0" eaLnBrk="1" latinLnBrk="1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90949" algn="l" defTabSz="1097737" rtl="0" eaLnBrk="1" latinLnBrk="1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1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58" d="100"/>
          <a:sy n="58" d="100"/>
        </p:scale>
        <p:origin x="964" y="60"/>
      </p:cViewPr>
      <p:guideLst>
        <p:guide orient="horz" pos="22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3802" y="1149124"/>
            <a:ext cx="9142810" cy="244452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3802" y="3687922"/>
            <a:ext cx="9142810" cy="169523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F967-AE67-4AD5-9192-3FBF7ADD0FB9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342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96A9-06D4-407B-BCBD-A01A7DD3BA26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401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745" y="1750505"/>
            <a:ext cx="10514231" cy="2920754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745" y="4698891"/>
            <a:ext cx="10514231" cy="153595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2B8E-4200-4607-8F92-E2505A2A701B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546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091" y="1869153"/>
            <a:ext cx="5180926" cy="4455085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1396" y="1869153"/>
            <a:ext cx="5180926" cy="4455085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1C8AF-6F22-4F5C-8CDB-E52C0565654A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850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681" y="373833"/>
            <a:ext cx="10514231" cy="135716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681" y="1721247"/>
            <a:ext cx="5157116" cy="8435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681" y="2564803"/>
            <a:ext cx="5157116" cy="37724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1400" y="1721247"/>
            <a:ext cx="5182513" cy="8435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1400" y="2564803"/>
            <a:ext cx="5182513" cy="37724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6C392-E000-4D81-AC3D-A0F95E5069CB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536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748B8-BB19-4B15-8929-4E2173C0A752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064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8C735-1829-4229-8FF4-A9F046E13F01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834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681" y="468101"/>
            <a:ext cx="3931725" cy="163835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2514" y="1010970"/>
            <a:ext cx="6171397" cy="498982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681" y="2106455"/>
            <a:ext cx="3931725" cy="390246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A29F2-5B80-482A-BAE2-47EB4CFB3C2F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150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681" y="468101"/>
            <a:ext cx="3931725" cy="163835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2514" y="1010970"/>
            <a:ext cx="6171397" cy="498982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681" y="2106455"/>
            <a:ext cx="3931725" cy="390246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4766F-F0BC-4ED4-8A45-B4F6FE9F19BC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65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0300-D376-4FEB-85CF-9391839087F7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108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3765" y="373830"/>
            <a:ext cx="2628558" cy="595040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093" y="373830"/>
            <a:ext cx="7733293" cy="595040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7311B-0013-48BC-A2D4-CCEF7A4071D1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1875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3802" y="1149123"/>
            <a:ext cx="9142810" cy="244452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3802" y="3687920"/>
            <a:ext cx="9142810" cy="169524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F967-AE67-4AD5-9192-3FBF7ADD0FB9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5496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96A9-06D4-407B-BCBD-A01A7DD3BA26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6307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742" y="1750503"/>
            <a:ext cx="10514231" cy="2920754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742" y="4698889"/>
            <a:ext cx="10514231" cy="153595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2B8E-4200-4607-8F92-E2505A2A701B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9996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091" y="1869153"/>
            <a:ext cx="5180926" cy="4455085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1396" y="1869153"/>
            <a:ext cx="5180926" cy="4455085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1C8AF-6F22-4F5C-8CDB-E52C0565654A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9658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679" y="373831"/>
            <a:ext cx="10514231" cy="135716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679" y="1721247"/>
            <a:ext cx="5157116" cy="8435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679" y="2564803"/>
            <a:ext cx="5157116" cy="37724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1397" y="1721247"/>
            <a:ext cx="5182513" cy="8435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1397" y="2564803"/>
            <a:ext cx="5182513" cy="37724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6C392-E000-4D81-AC3D-A0F95E5069CB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4553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748B8-BB19-4B15-8929-4E2173C0A752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5832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8C735-1829-4229-8FF4-A9F046E13F01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2665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679" y="468101"/>
            <a:ext cx="3931725" cy="163835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2513" y="1010968"/>
            <a:ext cx="6171397" cy="49898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679" y="2106454"/>
            <a:ext cx="3931725" cy="390246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A29F2-5B80-482A-BAE2-47EB4CFB3C2F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5841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679" y="468101"/>
            <a:ext cx="3931725" cy="163835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2513" y="1010968"/>
            <a:ext cx="6171397" cy="49898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679" y="2106454"/>
            <a:ext cx="3931725" cy="390246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4766F-F0BC-4ED4-8A45-B4F6FE9F19BC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8554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0300-D376-4FEB-85CF-9391839087F7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0694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3764" y="373830"/>
            <a:ext cx="2628558" cy="595040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091" y="373830"/>
            <a:ext cx="7733293" cy="595040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7311B-0013-48BC-A2D4-CCEF7A4071D1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2025-05-10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014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093" y="373833"/>
            <a:ext cx="10514231" cy="13571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093" y="1869153"/>
            <a:ext cx="10514231" cy="44550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093" y="6507906"/>
            <a:ext cx="2742843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BCCADE28-B6C0-40C4-9F6E-CF2EEBC19DD6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2025-05-10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075" y="6507906"/>
            <a:ext cx="4114264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09480" y="6507906"/>
            <a:ext cx="2742843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1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091" y="373831"/>
            <a:ext cx="10514231" cy="13571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091" y="1869153"/>
            <a:ext cx="10514231" cy="44550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091" y="6507903"/>
            <a:ext cx="2742843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BCCADE28-B6C0-40C4-9F6E-CF2EEBC19DD6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2025-05-10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075" y="6507903"/>
            <a:ext cx="4114264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09479" y="6507903"/>
            <a:ext cx="2742843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268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사각형: 둥근 대각선 방향 모서리 7">
            <a:extLst>
              <a:ext uri="{FF2B5EF4-FFF2-40B4-BE49-F238E27FC236}">
                <a16:creationId xmlns:a16="http://schemas.microsoft.com/office/drawing/2014/main" id="{A285FD24-4905-44BF-ACD0-E21A08598C25}"/>
              </a:ext>
            </a:extLst>
          </p:cNvPr>
          <p:cNvSpPr/>
          <p:nvPr/>
        </p:nvSpPr>
        <p:spPr>
          <a:xfrm>
            <a:off x="1570290" y="798342"/>
            <a:ext cx="8795614" cy="5214288"/>
          </a:xfrm>
          <a:prstGeom prst="round2DiagRect">
            <a:avLst/>
          </a:prstGeom>
          <a:noFill/>
          <a:ln>
            <a:solidFill>
              <a:srgbClr val="0DADEE">
                <a:alpha val="50000"/>
              </a:srgbClr>
            </a:solidFill>
          </a:ln>
          <a:effectLst>
            <a:outerShdw blurRad="50800" dist="38100" dir="2700000" sx="101000" sy="101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sz="1800">
              <a:solidFill>
                <a:prstClr val="white"/>
              </a:solidFill>
            </a:endParaRPr>
          </a:p>
        </p:txBody>
      </p:sp>
      <p:sp>
        <p:nvSpPr>
          <p:cNvPr id="6" name="사각형: 둥근 대각선 방향 모서리 5">
            <a:extLst>
              <a:ext uri="{FF2B5EF4-FFF2-40B4-BE49-F238E27FC236}">
                <a16:creationId xmlns:a16="http://schemas.microsoft.com/office/drawing/2014/main" id="{88792DBC-043D-4AF8-8DD5-9C9BACFC334A}"/>
              </a:ext>
            </a:extLst>
          </p:cNvPr>
          <p:cNvSpPr/>
          <p:nvPr/>
        </p:nvSpPr>
        <p:spPr>
          <a:xfrm>
            <a:off x="1697401" y="903616"/>
            <a:ext cx="8795614" cy="5214288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1000" sy="101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sz="1800">
              <a:solidFill>
                <a:prstClr val="white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152611" y="2116082"/>
            <a:ext cx="7885192" cy="1018868"/>
          </a:xfrm>
        </p:spPr>
        <p:txBody>
          <a:bodyPr>
            <a:normAutofit/>
          </a:bodyPr>
          <a:lstStyle/>
          <a:p>
            <a:r>
              <a:rPr lang="ko-KR" altLang="en-US" sz="5400" b="1" dirty="0">
                <a:ln>
                  <a:solidFill>
                    <a:schemeClr val="accent5">
                      <a:lumMod val="40000"/>
                      <a:lumOff val="60000"/>
                    </a:schemeClr>
                  </a:solidFill>
                </a:ln>
                <a:solidFill>
                  <a:srgbClr val="0DADEE"/>
                </a:solidFill>
                <a:effectLst/>
              </a:rPr>
              <a:t>가족상담</a:t>
            </a:r>
            <a:r>
              <a:rPr lang="en-US" altLang="ko-KR" sz="5400" b="1" dirty="0">
                <a:ln>
                  <a:solidFill>
                    <a:schemeClr val="accent5">
                      <a:lumMod val="40000"/>
                      <a:lumOff val="60000"/>
                    </a:schemeClr>
                  </a:solidFill>
                </a:ln>
                <a:solidFill>
                  <a:srgbClr val="0DADEE"/>
                </a:solidFill>
                <a:effectLst/>
              </a:rPr>
              <a:t>(4</a:t>
            </a:r>
            <a:r>
              <a:rPr lang="ko-KR" altLang="en-US" sz="5400" b="1" dirty="0">
                <a:ln>
                  <a:solidFill>
                    <a:schemeClr val="accent5">
                      <a:lumMod val="40000"/>
                      <a:lumOff val="60000"/>
                    </a:schemeClr>
                  </a:solidFill>
                </a:ln>
                <a:solidFill>
                  <a:srgbClr val="0DADEE"/>
                </a:solidFill>
                <a:effectLst/>
              </a:rPr>
              <a:t>주차</a:t>
            </a:r>
            <a:r>
              <a:rPr lang="en-US" altLang="ko-KR" sz="5400" b="1">
                <a:ln>
                  <a:solidFill>
                    <a:schemeClr val="accent5">
                      <a:lumMod val="40000"/>
                      <a:lumOff val="60000"/>
                    </a:schemeClr>
                  </a:solidFill>
                </a:ln>
                <a:solidFill>
                  <a:srgbClr val="0DADEE"/>
                </a:solidFill>
                <a:effectLst/>
              </a:rPr>
              <a:t>)</a:t>
            </a:r>
            <a:endParaRPr lang="ko-KR" altLang="en-US" sz="5400" b="1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rgbClr val="0DADEE"/>
              </a:solidFill>
              <a:effectLst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040483" y="3252047"/>
            <a:ext cx="4109450" cy="448328"/>
          </a:xfrm>
        </p:spPr>
        <p:txBody>
          <a:bodyPr/>
          <a:lstStyle/>
          <a:p>
            <a:r>
              <a:rPr lang="en-US" altLang="ko-KR" b="0" i="0" u="none" strike="noStrike" baseline="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Family Counseling </a:t>
            </a:r>
            <a:endParaRPr lang="en-US" altLang="ko-KR" sz="3200" dirty="0">
              <a:ln>
                <a:solidFill>
                  <a:schemeClr val="bg2">
                    <a:lumMod val="75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08538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둥근 대각선 방향 모서리 5">
            <a:extLst>
              <a:ext uri="{FF2B5EF4-FFF2-40B4-BE49-F238E27FC236}">
                <a16:creationId xmlns:a16="http://schemas.microsoft.com/office/drawing/2014/main" id="{88792DBC-043D-4AF8-8DD5-9C9BACFC334A}"/>
              </a:ext>
            </a:extLst>
          </p:cNvPr>
          <p:cNvSpPr/>
          <p:nvPr/>
        </p:nvSpPr>
        <p:spPr>
          <a:xfrm>
            <a:off x="804049" y="722073"/>
            <a:ext cx="10582316" cy="5657049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1000" sy="101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sz="1800">
              <a:solidFill>
                <a:prstClr val="white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2182" y="2007208"/>
            <a:ext cx="9142810" cy="1302943"/>
          </a:xfrm>
        </p:spPr>
        <p:txBody>
          <a:bodyPr>
            <a:normAutofit/>
          </a:bodyPr>
          <a:lstStyle/>
          <a:p>
            <a:r>
              <a:rPr lang="ko-KR" altLang="en-US" sz="5400" b="1" dirty="0">
                <a:ln>
                  <a:solidFill>
                    <a:schemeClr val="accent5">
                      <a:lumMod val="40000"/>
                      <a:lumOff val="60000"/>
                    </a:schemeClr>
                  </a:solidFill>
                </a:ln>
                <a:solidFill>
                  <a:srgbClr val="0DADEE"/>
                </a:solidFill>
                <a:effectLst/>
              </a:rPr>
              <a:t>가족상담의 주제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571133" y="3604299"/>
            <a:ext cx="5044907" cy="2092241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ko-KR" altLang="en-US" sz="2000" dirty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</a:rPr>
              <a:t>가족형성기의 문제</a:t>
            </a:r>
          </a:p>
          <a:p>
            <a:pPr>
              <a:spcBef>
                <a:spcPts val="0"/>
              </a:spcBef>
            </a:pPr>
            <a:r>
              <a:rPr lang="ko-KR" altLang="en-US" sz="2000" dirty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</a:rPr>
              <a:t>다양한 가족형태의 문제</a:t>
            </a:r>
          </a:p>
          <a:p>
            <a:pPr>
              <a:spcBef>
                <a:spcPts val="0"/>
              </a:spcBef>
            </a:pPr>
            <a:r>
              <a:rPr lang="ko-KR" altLang="en-US" sz="2000" dirty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</a:rPr>
              <a:t>자녀양육기의 문제</a:t>
            </a:r>
          </a:p>
          <a:p>
            <a:pPr>
              <a:spcBef>
                <a:spcPts val="0"/>
              </a:spcBef>
            </a:pPr>
            <a:r>
              <a:rPr lang="ko-KR" altLang="en-US" sz="2000" dirty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</a:rPr>
              <a:t>청소년기 자녀의 문제</a:t>
            </a:r>
          </a:p>
          <a:p>
            <a:pPr>
              <a:spcBef>
                <a:spcPts val="0"/>
              </a:spcBef>
            </a:pPr>
            <a:r>
              <a:rPr lang="ko-KR" altLang="en-US" sz="2000" dirty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</a:rPr>
              <a:t>집 떠나는 성인 자녀의 문제</a:t>
            </a:r>
          </a:p>
          <a:p>
            <a:pPr>
              <a:spcBef>
                <a:spcPts val="0"/>
              </a:spcBef>
            </a:pPr>
            <a:r>
              <a:rPr lang="ko-KR" altLang="en-US" sz="2000" dirty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</a:rPr>
              <a:t>성인기의 문제</a:t>
            </a:r>
          </a:p>
          <a:p>
            <a:pPr>
              <a:spcBef>
                <a:spcPts val="0"/>
              </a:spcBef>
            </a:pPr>
            <a:r>
              <a:rPr lang="ko-KR" altLang="en-US" sz="2000" dirty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</a:rPr>
              <a:t>노년기의 문제</a:t>
            </a:r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BA0F8B66-2CFF-462D-9C59-1AE6946D6617}"/>
              </a:ext>
            </a:extLst>
          </p:cNvPr>
          <p:cNvSpPr txBox="1">
            <a:spLocks/>
          </p:cNvSpPr>
          <p:nvPr/>
        </p:nvSpPr>
        <p:spPr>
          <a:xfrm>
            <a:off x="5296834" y="1703439"/>
            <a:ext cx="1593505" cy="6075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200" b="1" dirty="0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E7E6E6">
                    <a:lumMod val="50000"/>
                  </a:srgbClr>
                </a:solidFill>
              </a:rPr>
              <a:t>제</a:t>
            </a:r>
            <a:r>
              <a:rPr lang="en-US" altLang="ko-KR" sz="3200" b="1" dirty="0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E7E6E6">
                    <a:lumMod val="50000"/>
                  </a:srgbClr>
                </a:solidFill>
              </a:rPr>
              <a:t>4</a:t>
            </a:r>
            <a:r>
              <a:rPr lang="ko-KR" altLang="en-US" sz="3200" b="1" dirty="0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E7E6E6">
                    <a:lumMod val="50000"/>
                  </a:srgbClr>
                </a:solidFill>
              </a:rPr>
              <a:t>장</a:t>
            </a:r>
          </a:p>
        </p:txBody>
      </p:sp>
    </p:spTree>
    <p:extLst>
      <p:ext uri="{BB962C8B-B14F-4D97-AF65-F5344CB8AC3E}">
        <p14:creationId xmlns:p14="http://schemas.microsoft.com/office/powerpoint/2010/main" val="2371703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모서리가 접힌 도형 5">
            <a:extLst>
              <a:ext uri="{FF2B5EF4-FFF2-40B4-BE49-F238E27FC236}">
                <a16:creationId xmlns:a16="http://schemas.microsoft.com/office/drawing/2014/main" id="{D10B30D8-7435-4737-A888-FAD59415E51F}"/>
              </a:ext>
            </a:extLst>
          </p:cNvPr>
          <p:cNvSpPr/>
          <p:nvPr/>
        </p:nvSpPr>
        <p:spPr>
          <a:xfrm>
            <a:off x="597968" y="373485"/>
            <a:ext cx="10994478" cy="6274545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sz="1800" dirty="0">
              <a:solidFill>
                <a:prstClr val="white"/>
              </a:solidFill>
            </a:endParaRP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E05D26D2-C5DB-40F5-8A9E-C6AD5B53CD1C}"/>
              </a:ext>
            </a:extLst>
          </p:cNvPr>
          <p:cNvSpPr txBox="1">
            <a:spLocks/>
          </p:cNvSpPr>
          <p:nvPr/>
        </p:nvSpPr>
        <p:spPr>
          <a:xfrm>
            <a:off x="1926230" y="814159"/>
            <a:ext cx="8337954" cy="7178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3200" b="1" dirty="0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0DADEE"/>
                </a:solidFill>
              </a:rPr>
              <a:t>가족상담이 필요한 경우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7F87334-393B-4170-9815-E91822F71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60B80413-677B-4619-9346-440A0FB3FF79}"/>
              </a:ext>
            </a:extLst>
          </p:cNvPr>
          <p:cNvSpPr txBox="1">
            <a:spLocks/>
          </p:cNvSpPr>
          <p:nvPr/>
        </p:nvSpPr>
        <p:spPr>
          <a:xfrm>
            <a:off x="1488868" y="1792701"/>
            <a:ext cx="9005911" cy="314725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가족에게 역기능이 존재하거나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역기능이 주된 호소문제와 관련이 있다고 판단될 때 도움이 된다</a:t>
            </a:r>
            <a:r>
              <a:rPr lang="en-US" altLang="ko-KR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ko-KR" sz="24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가족상담을 적용하기 위한 지표</a:t>
            </a:r>
            <a:r>
              <a:rPr lang="en-US" altLang="ko-KR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: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첫째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어떤 증상이 </a:t>
            </a:r>
            <a:r>
              <a:rPr lang="ko-KR" altLang="en-US" sz="2200" dirty="0" err="1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역기능적인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 가족관계에 얽혀 있다고 판단될 경우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둘째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도움을 구하는 사람의 호소가 특정 가족 개인의 문제보다도 가족 간의 관계 변화에 있다고 판단될 경우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셋째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가족이 서로 분리되는 것에서 어려움을 겪는 경우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C5432F-9FD6-4EAD-A598-92D49CB7688F}"/>
              </a:ext>
            </a:extLst>
          </p:cNvPr>
          <p:cNvSpPr txBox="1"/>
          <p:nvPr/>
        </p:nvSpPr>
        <p:spPr>
          <a:xfrm>
            <a:off x="2124404" y="5013116"/>
            <a:ext cx="8370374" cy="787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ko-KR" altLang="en-US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상담자는 문제 중심의 접근보다 가족이 문제를 극복해 가고 있는 가족탄력성에 관심을 가져야 한다</a:t>
            </a:r>
            <a:r>
              <a:rPr lang="en-US" altLang="ko-KR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9" name="아래쪽 화살표 5">
            <a:extLst>
              <a:ext uri="{FF2B5EF4-FFF2-40B4-BE49-F238E27FC236}">
                <a16:creationId xmlns:a16="http://schemas.microsoft.com/office/drawing/2014/main" id="{EBD6A940-B36D-448A-A77E-C104D9FC77AF}"/>
              </a:ext>
            </a:extLst>
          </p:cNvPr>
          <p:cNvSpPr/>
          <p:nvPr/>
        </p:nvSpPr>
        <p:spPr>
          <a:xfrm rot="16200000">
            <a:off x="1677257" y="5004351"/>
            <a:ext cx="391893" cy="469181"/>
          </a:xfrm>
          <a:prstGeom prst="downArrow">
            <a:avLst/>
          </a:prstGeom>
          <a:solidFill>
            <a:srgbClr val="0DADE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507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모서리가 접힌 도형 5">
            <a:extLst>
              <a:ext uri="{FF2B5EF4-FFF2-40B4-BE49-F238E27FC236}">
                <a16:creationId xmlns:a16="http://schemas.microsoft.com/office/drawing/2014/main" id="{D10B30D8-7435-4737-A888-FAD59415E51F}"/>
              </a:ext>
            </a:extLst>
          </p:cNvPr>
          <p:cNvSpPr/>
          <p:nvPr/>
        </p:nvSpPr>
        <p:spPr>
          <a:xfrm>
            <a:off x="597968" y="373485"/>
            <a:ext cx="10994478" cy="6274545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sz="1800" dirty="0">
              <a:solidFill>
                <a:prstClr val="white"/>
              </a:solidFill>
            </a:endParaRP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E05D26D2-C5DB-40F5-8A9E-C6AD5B53CD1C}"/>
              </a:ext>
            </a:extLst>
          </p:cNvPr>
          <p:cNvSpPr txBox="1">
            <a:spLocks/>
          </p:cNvSpPr>
          <p:nvPr/>
        </p:nvSpPr>
        <p:spPr>
          <a:xfrm>
            <a:off x="1926230" y="814159"/>
            <a:ext cx="8337954" cy="7178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3200" b="1" dirty="0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0DADEE"/>
                </a:solidFill>
              </a:rPr>
              <a:t>가족형성기의 문제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7F87334-393B-4170-9815-E91822F71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60B80413-677B-4619-9346-440A0FB3FF79}"/>
              </a:ext>
            </a:extLst>
          </p:cNvPr>
          <p:cNvSpPr txBox="1">
            <a:spLocks/>
          </p:cNvSpPr>
          <p:nvPr/>
        </p:nvSpPr>
        <p:spPr>
          <a:xfrm>
            <a:off x="1488868" y="1792701"/>
            <a:ext cx="9239345" cy="343608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다양한 형태의 가족이 증가하면서 가족의 정의나 의미도 변화하고 있다</a:t>
            </a:r>
            <a:r>
              <a:rPr lang="en-US" altLang="ko-KR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ko-KR" sz="24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ko-KR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1) </a:t>
            </a: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핵가족의 문제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서로 다른 한 쌍이 서로를 받아들이며 부부가 된다는 것은 인생주기에서 가장 복잡하고 어려운 전환이다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한 개인이 원가족에게서 분리된다는 것은 힘든 발달 과제이며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이와 같은 과제를 충분히 경험하지 못한 개인이 새로운 가정을 만들 때는 여러 가지 어려움이 예상된다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C5432F-9FD6-4EAD-A598-92D49CB7688F}"/>
              </a:ext>
            </a:extLst>
          </p:cNvPr>
          <p:cNvSpPr txBox="1"/>
          <p:nvPr/>
        </p:nvSpPr>
        <p:spPr>
          <a:xfrm>
            <a:off x="2170547" y="5258667"/>
            <a:ext cx="8370374" cy="787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ko-KR" altLang="en-US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상담자는 신혼부부가 자신들의 생활에 적응할 수 있도록 새로운 관계의 정체감을 확립해 나가도록 돕는다</a:t>
            </a:r>
            <a:r>
              <a:rPr lang="en-US" altLang="ko-KR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9" name="아래쪽 화살표 5">
            <a:extLst>
              <a:ext uri="{FF2B5EF4-FFF2-40B4-BE49-F238E27FC236}">
                <a16:creationId xmlns:a16="http://schemas.microsoft.com/office/drawing/2014/main" id="{EBD6A940-B36D-448A-A77E-C104D9FC77AF}"/>
              </a:ext>
            </a:extLst>
          </p:cNvPr>
          <p:cNvSpPr/>
          <p:nvPr/>
        </p:nvSpPr>
        <p:spPr>
          <a:xfrm rot="16200000">
            <a:off x="1730284" y="5254931"/>
            <a:ext cx="391893" cy="469181"/>
          </a:xfrm>
          <a:prstGeom prst="downArrow">
            <a:avLst/>
          </a:prstGeom>
          <a:solidFill>
            <a:srgbClr val="0DADE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672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모서리가 접힌 도형 5">
            <a:extLst>
              <a:ext uri="{FF2B5EF4-FFF2-40B4-BE49-F238E27FC236}">
                <a16:creationId xmlns:a16="http://schemas.microsoft.com/office/drawing/2014/main" id="{D10B30D8-7435-4737-A888-FAD59415E51F}"/>
              </a:ext>
            </a:extLst>
          </p:cNvPr>
          <p:cNvSpPr/>
          <p:nvPr/>
        </p:nvSpPr>
        <p:spPr>
          <a:xfrm>
            <a:off x="597968" y="373485"/>
            <a:ext cx="10994478" cy="6274545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sz="1800" dirty="0">
              <a:solidFill>
                <a:prstClr val="white"/>
              </a:solidFill>
            </a:endParaRP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E05D26D2-C5DB-40F5-8A9E-C6AD5B53CD1C}"/>
              </a:ext>
            </a:extLst>
          </p:cNvPr>
          <p:cNvSpPr txBox="1">
            <a:spLocks/>
          </p:cNvSpPr>
          <p:nvPr/>
        </p:nvSpPr>
        <p:spPr>
          <a:xfrm>
            <a:off x="1926230" y="814159"/>
            <a:ext cx="8337954" cy="7178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3200" b="1" dirty="0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0DADEE"/>
                </a:solidFill>
              </a:rPr>
              <a:t>가족형성기의 문제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7F87334-393B-4170-9815-E91822F71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60B80413-677B-4619-9346-440A0FB3FF79}"/>
              </a:ext>
            </a:extLst>
          </p:cNvPr>
          <p:cNvSpPr txBox="1">
            <a:spLocks/>
          </p:cNvSpPr>
          <p:nvPr/>
        </p:nvSpPr>
        <p:spPr>
          <a:xfrm>
            <a:off x="1488868" y="1613422"/>
            <a:ext cx="9239345" cy="192726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ko-KR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2) </a:t>
            </a: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한부모 또는 재혼가정의 문제</a:t>
            </a:r>
            <a:endParaRPr lang="en-US" altLang="ko-KR" sz="24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ko-KR" altLang="en-US" sz="24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ko-KR" altLang="en-US" sz="21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한부모가정은 한쪽 부모가 아버지와 어머니 역할을 모두 수행해야 한다는 점과 부모의 피로와 고독감</a:t>
            </a:r>
            <a:r>
              <a:rPr lang="en-US" altLang="ko-KR" sz="21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sz="21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자녀 역시 본의 아니게 자신의 성숙 수준 이상의 역할을 해야 한다는 역기능의 위험을 안고 있다</a:t>
            </a:r>
            <a:r>
              <a:rPr lang="en-US" altLang="ko-KR" sz="21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C5432F-9FD6-4EAD-A598-92D49CB7688F}"/>
              </a:ext>
            </a:extLst>
          </p:cNvPr>
          <p:cNvSpPr txBox="1"/>
          <p:nvPr/>
        </p:nvSpPr>
        <p:spPr>
          <a:xfrm>
            <a:off x="2053830" y="3540682"/>
            <a:ext cx="8370374" cy="75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ko-KR" altLang="en-US" sz="21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상담자는 어려운 상황에 처한 한부모 가정이 가지는 긴장과 스트레스를 중재할 수 있도록 돕는다</a:t>
            </a:r>
            <a:r>
              <a:rPr lang="en-US" altLang="ko-KR" sz="21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9" name="아래쪽 화살표 5">
            <a:extLst>
              <a:ext uri="{FF2B5EF4-FFF2-40B4-BE49-F238E27FC236}">
                <a16:creationId xmlns:a16="http://schemas.microsoft.com/office/drawing/2014/main" id="{EBD6A940-B36D-448A-A77E-C104D9FC77AF}"/>
              </a:ext>
            </a:extLst>
          </p:cNvPr>
          <p:cNvSpPr/>
          <p:nvPr/>
        </p:nvSpPr>
        <p:spPr>
          <a:xfrm rot="16200000">
            <a:off x="1633020" y="3531920"/>
            <a:ext cx="391893" cy="469181"/>
          </a:xfrm>
          <a:prstGeom prst="downArrow">
            <a:avLst/>
          </a:prstGeom>
          <a:solidFill>
            <a:srgbClr val="0DADE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1800">
              <a:solidFill>
                <a:prstClr val="white"/>
              </a:solidFill>
            </a:endParaRPr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6B9C0EA2-57F7-488D-89EB-105C7B22D1AA}"/>
              </a:ext>
            </a:extLst>
          </p:cNvPr>
          <p:cNvSpPr txBox="1">
            <a:spLocks/>
          </p:cNvSpPr>
          <p:nvPr/>
        </p:nvSpPr>
        <p:spPr>
          <a:xfrm>
            <a:off x="1488868" y="4442592"/>
            <a:ext cx="9239345" cy="109782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ko-KR" altLang="en-US" sz="21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재혼가정은 가족생활주기에 일부의 형태를 유지하면서 새로운 가족생활주기가 시작되므로 가족생활주기의 분열인 동시에 새로운 가족생활주기의 시작이다</a:t>
            </a:r>
            <a:r>
              <a:rPr lang="en-US" altLang="ko-KR" sz="21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</a:p>
        </p:txBody>
      </p:sp>
      <p:sp>
        <p:nvSpPr>
          <p:cNvPr id="12" name="아래쪽 화살표 5">
            <a:extLst>
              <a:ext uri="{FF2B5EF4-FFF2-40B4-BE49-F238E27FC236}">
                <a16:creationId xmlns:a16="http://schemas.microsoft.com/office/drawing/2014/main" id="{8856F05F-DA71-4E5F-A0C8-66134F8D81C1}"/>
              </a:ext>
            </a:extLst>
          </p:cNvPr>
          <p:cNvSpPr/>
          <p:nvPr/>
        </p:nvSpPr>
        <p:spPr>
          <a:xfrm rot="16200000">
            <a:off x="1623294" y="5647402"/>
            <a:ext cx="391893" cy="469181"/>
          </a:xfrm>
          <a:prstGeom prst="downArrow">
            <a:avLst/>
          </a:prstGeom>
          <a:solidFill>
            <a:srgbClr val="0DADE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1800">
              <a:solidFill>
                <a:prstClr val="whit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C5A295-45C1-40A2-8018-FC3CE163FFDF}"/>
              </a:ext>
            </a:extLst>
          </p:cNvPr>
          <p:cNvSpPr txBox="1"/>
          <p:nvPr/>
        </p:nvSpPr>
        <p:spPr>
          <a:xfrm>
            <a:off x="2063557" y="5616622"/>
            <a:ext cx="8370374" cy="75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ko-KR" altLang="en-US" sz="21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상담자는 상실의 경험을 가진 가족들의 어려움과 앞으로 예상되는 가족관계에 복잡한 문제를 극복할 수 있도록 돕는다</a:t>
            </a:r>
            <a:r>
              <a:rPr lang="en-US" altLang="ko-KR" sz="21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00643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모서리가 접힌 도형 5">
            <a:extLst>
              <a:ext uri="{FF2B5EF4-FFF2-40B4-BE49-F238E27FC236}">
                <a16:creationId xmlns:a16="http://schemas.microsoft.com/office/drawing/2014/main" id="{D10B30D8-7435-4737-A888-FAD59415E51F}"/>
              </a:ext>
            </a:extLst>
          </p:cNvPr>
          <p:cNvSpPr/>
          <p:nvPr/>
        </p:nvSpPr>
        <p:spPr>
          <a:xfrm>
            <a:off x="597968" y="373485"/>
            <a:ext cx="10994478" cy="6274545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sz="1800" dirty="0">
              <a:solidFill>
                <a:prstClr val="white"/>
              </a:solidFill>
            </a:endParaRP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E05D26D2-C5DB-40F5-8A9E-C6AD5B53CD1C}"/>
              </a:ext>
            </a:extLst>
          </p:cNvPr>
          <p:cNvSpPr txBox="1">
            <a:spLocks/>
          </p:cNvSpPr>
          <p:nvPr/>
        </p:nvSpPr>
        <p:spPr>
          <a:xfrm>
            <a:off x="1926230" y="814159"/>
            <a:ext cx="8337954" cy="7178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3200" b="1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0DADEE"/>
                </a:solidFill>
              </a:rPr>
              <a:t>다양한 가족형태의 </a:t>
            </a:r>
            <a:r>
              <a:rPr lang="ko-KR" altLang="en-US" sz="3200" b="1" dirty="0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0DADEE"/>
                </a:solidFill>
              </a:rPr>
              <a:t>문제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7F87334-393B-4170-9815-E91822F71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60B80413-677B-4619-9346-440A0FB3FF79}"/>
              </a:ext>
            </a:extLst>
          </p:cNvPr>
          <p:cNvSpPr txBox="1">
            <a:spLocks/>
          </p:cNvSpPr>
          <p:nvPr/>
        </p:nvSpPr>
        <p:spPr>
          <a:xfrm>
            <a:off x="1629071" y="1743570"/>
            <a:ext cx="9239345" cy="270250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다문화 가정</a:t>
            </a:r>
            <a:endParaRPr lang="en-US" altLang="ko-KR" sz="24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endParaRPr lang="ko-KR" altLang="en-US" sz="24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순수혈통주의를 중시하는 한국사회에서 국제결혼에 대한 사회적 편견 및 문화 차이의 문제가 있다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이들은 가족 간의 의사소통의 어려움으로 인해 갈등이 심해지고 소외감도 큰 문제로 부각된다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또한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어린 결혼이민 여성들이 부모로서 충분한 준비도 없이 출산하면서 태어난 자녀들에 대한 적절한 양육이 어려운 경우도 많다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</a:t>
            </a:r>
            <a:endParaRPr lang="ko-KR" altLang="en-US" sz="22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C5432F-9FD6-4EAD-A598-92D49CB7688F}"/>
              </a:ext>
            </a:extLst>
          </p:cNvPr>
          <p:cNvSpPr txBox="1"/>
          <p:nvPr/>
        </p:nvSpPr>
        <p:spPr>
          <a:xfrm>
            <a:off x="2238633" y="4554729"/>
            <a:ext cx="8260144" cy="1134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ko-KR" altLang="en-US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상담자는 다문화 가족 부부가 적응하는 과정에서 겪게 되는 사회적</a:t>
            </a:r>
            <a:r>
              <a:rPr lang="en-US" altLang="ko-KR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심리적 문제를 공감하면서 갈등 및 가정폭력이나 가족 해체 현상에 개입할 수 있는 가족 통합적 접근이 필요하다</a:t>
            </a:r>
            <a:r>
              <a:rPr lang="en-US" altLang="ko-KR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9" name="아래쪽 화살표 5">
            <a:extLst>
              <a:ext uri="{FF2B5EF4-FFF2-40B4-BE49-F238E27FC236}">
                <a16:creationId xmlns:a16="http://schemas.microsoft.com/office/drawing/2014/main" id="{EBD6A940-B36D-448A-A77E-C104D9FC77AF}"/>
              </a:ext>
            </a:extLst>
          </p:cNvPr>
          <p:cNvSpPr/>
          <p:nvPr/>
        </p:nvSpPr>
        <p:spPr>
          <a:xfrm rot="16200000">
            <a:off x="1730284" y="4516087"/>
            <a:ext cx="391893" cy="469181"/>
          </a:xfrm>
          <a:prstGeom prst="downArrow">
            <a:avLst/>
          </a:prstGeom>
          <a:solidFill>
            <a:srgbClr val="0DADE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575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모서리가 접힌 도형 5">
            <a:extLst>
              <a:ext uri="{FF2B5EF4-FFF2-40B4-BE49-F238E27FC236}">
                <a16:creationId xmlns:a16="http://schemas.microsoft.com/office/drawing/2014/main" id="{D10B30D8-7435-4737-A888-FAD59415E51F}"/>
              </a:ext>
            </a:extLst>
          </p:cNvPr>
          <p:cNvSpPr/>
          <p:nvPr/>
        </p:nvSpPr>
        <p:spPr>
          <a:xfrm>
            <a:off x="597968" y="373485"/>
            <a:ext cx="10994478" cy="6274545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sz="1800" dirty="0">
              <a:solidFill>
                <a:prstClr val="white"/>
              </a:solidFill>
            </a:endParaRP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E05D26D2-C5DB-40F5-8A9E-C6AD5B53CD1C}"/>
              </a:ext>
            </a:extLst>
          </p:cNvPr>
          <p:cNvSpPr txBox="1">
            <a:spLocks/>
          </p:cNvSpPr>
          <p:nvPr/>
        </p:nvSpPr>
        <p:spPr>
          <a:xfrm>
            <a:off x="1926230" y="814159"/>
            <a:ext cx="8337954" cy="7178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3200" b="1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0DADEE"/>
                </a:solidFill>
              </a:rPr>
              <a:t>다양한 가족형태의 </a:t>
            </a:r>
            <a:r>
              <a:rPr lang="ko-KR" altLang="en-US" sz="3200" b="1" dirty="0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0DADEE"/>
                </a:solidFill>
              </a:rPr>
              <a:t>문제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7F87334-393B-4170-9815-E91822F71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60B80413-677B-4619-9346-440A0FB3FF79}"/>
              </a:ext>
            </a:extLst>
          </p:cNvPr>
          <p:cNvSpPr txBox="1">
            <a:spLocks/>
          </p:cNvSpPr>
          <p:nvPr/>
        </p:nvSpPr>
        <p:spPr>
          <a:xfrm>
            <a:off x="1629073" y="1743568"/>
            <a:ext cx="9069962" cy="289760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ko-KR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2) </a:t>
            </a: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장애인 가족을 둔 가정</a:t>
            </a:r>
            <a:endParaRPr lang="en-US" altLang="ko-KR" sz="24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ko-KR" altLang="en-US" sz="24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가족 중 누구가가 장애를 가지면 가족들은 여러 가지 부담을 가지게 된다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특히 심리적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신체적 스트레스는 보호자에게 커다란 영향을 준다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이러한 심적 부담이 커지면 장애가 있는 가족을 학대하거나 부적절한 양육으로 이어지거나 보호자 자신이 정신적 부적응을 겪게 될 가능성도 높다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또한 장애를 가진 자녀가 있는 경우 다른 형제들의 성장에도 영향을 미친다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C5432F-9FD6-4EAD-A598-92D49CB7688F}"/>
              </a:ext>
            </a:extLst>
          </p:cNvPr>
          <p:cNvSpPr txBox="1"/>
          <p:nvPr/>
        </p:nvSpPr>
        <p:spPr>
          <a:xfrm>
            <a:off x="2238634" y="4860455"/>
            <a:ext cx="8182330" cy="1134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ko-KR" altLang="en-US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상담자는 가족들이 장애를 수용할 수 있도록 그리고 장애인 가족을 돌보면서 겪게 되는 어려운 문제들을 해결해 갈 수 있도록 지지하고 지원하는 것이 중요하다</a:t>
            </a:r>
            <a:r>
              <a:rPr lang="en-US" altLang="ko-KR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9" name="아래쪽 화살표 5">
            <a:extLst>
              <a:ext uri="{FF2B5EF4-FFF2-40B4-BE49-F238E27FC236}">
                <a16:creationId xmlns:a16="http://schemas.microsoft.com/office/drawing/2014/main" id="{EBD6A940-B36D-448A-A77E-C104D9FC77AF}"/>
              </a:ext>
            </a:extLst>
          </p:cNvPr>
          <p:cNvSpPr/>
          <p:nvPr/>
        </p:nvSpPr>
        <p:spPr>
          <a:xfrm rot="16200000">
            <a:off x="1808098" y="4821811"/>
            <a:ext cx="391893" cy="469181"/>
          </a:xfrm>
          <a:prstGeom prst="downArrow">
            <a:avLst/>
          </a:prstGeom>
          <a:solidFill>
            <a:srgbClr val="0DADE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945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모서리가 접힌 도형 5">
            <a:extLst>
              <a:ext uri="{FF2B5EF4-FFF2-40B4-BE49-F238E27FC236}">
                <a16:creationId xmlns:a16="http://schemas.microsoft.com/office/drawing/2014/main" id="{D10B30D8-7435-4737-A888-FAD59415E51F}"/>
              </a:ext>
            </a:extLst>
          </p:cNvPr>
          <p:cNvSpPr/>
          <p:nvPr/>
        </p:nvSpPr>
        <p:spPr>
          <a:xfrm>
            <a:off x="597968" y="373485"/>
            <a:ext cx="10994478" cy="6274545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sz="1800" dirty="0">
              <a:solidFill>
                <a:prstClr val="white"/>
              </a:solidFill>
            </a:endParaRP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E05D26D2-C5DB-40F5-8A9E-C6AD5B53CD1C}"/>
              </a:ext>
            </a:extLst>
          </p:cNvPr>
          <p:cNvSpPr txBox="1">
            <a:spLocks/>
          </p:cNvSpPr>
          <p:nvPr/>
        </p:nvSpPr>
        <p:spPr>
          <a:xfrm>
            <a:off x="1926230" y="814159"/>
            <a:ext cx="8337954" cy="7178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3200" b="1" dirty="0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0DADEE"/>
                </a:solidFill>
              </a:rPr>
              <a:t>자녀양육기의 문제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7F87334-393B-4170-9815-E91822F71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60B80413-677B-4619-9346-440A0FB3FF79}"/>
              </a:ext>
            </a:extLst>
          </p:cNvPr>
          <p:cNvSpPr txBox="1">
            <a:spLocks/>
          </p:cNvSpPr>
          <p:nvPr/>
        </p:nvSpPr>
        <p:spPr>
          <a:xfrm>
            <a:off x="1629072" y="1743568"/>
            <a:ext cx="9050509" cy="268723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맞벌이 가정</a:t>
            </a:r>
            <a:endParaRPr lang="en-US" altLang="ko-KR" sz="24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endParaRPr lang="ko-KR" altLang="en-US" sz="24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일하는 여성이 늘어나면서 가사분담 및 자녀 양육의 문제가 큰 문제로 부각되고 있다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1990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년 중반이후 한국 가정은 점차 부부간의 역할 평등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수평적 부모자녀관계로 전환하려고 노력하고 있다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그러나 가사노동이나 자녀양육에 대해서는 여전히 보수적이어서 인식의 합의점을 찾지 못하는 부부가 많다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C5432F-9FD6-4EAD-A598-92D49CB7688F}"/>
              </a:ext>
            </a:extLst>
          </p:cNvPr>
          <p:cNvSpPr txBox="1"/>
          <p:nvPr/>
        </p:nvSpPr>
        <p:spPr>
          <a:xfrm>
            <a:off x="2238633" y="4641171"/>
            <a:ext cx="8314504" cy="787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ko-KR" altLang="en-US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상담자는 부모를 함께 만나면서 양쪽의 필요와 걱정을 명료화하며</a:t>
            </a:r>
            <a:r>
              <a:rPr lang="en-US" altLang="ko-KR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그들이 새로운 규칙을 협상해 나가도록 돕는 것이 필요하다</a:t>
            </a:r>
            <a:r>
              <a:rPr lang="en-US" altLang="ko-KR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</a:p>
        </p:txBody>
      </p:sp>
      <p:sp>
        <p:nvSpPr>
          <p:cNvPr id="9" name="아래쪽 화살표 5">
            <a:extLst>
              <a:ext uri="{FF2B5EF4-FFF2-40B4-BE49-F238E27FC236}">
                <a16:creationId xmlns:a16="http://schemas.microsoft.com/office/drawing/2014/main" id="{EBD6A940-B36D-448A-A77E-C104D9FC77AF}"/>
              </a:ext>
            </a:extLst>
          </p:cNvPr>
          <p:cNvSpPr/>
          <p:nvPr/>
        </p:nvSpPr>
        <p:spPr>
          <a:xfrm rot="16200000">
            <a:off x="1808098" y="4625864"/>
            <a:ext cx="391893" cy="469181"/>
          </a:xfrm>
          <a:prstGeom prst="downArrow">
            <a:avLst/>
          </a:prstGeom>
          <a:solidFill>
            <a:srgbClr val="0DADE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897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모서리가 접힌 도형 5">
            <a:extLst>
              <a:ext uri="{FF2B5EF4-FFF2-40B4-BE49-F238E27FC236}">
                <a16:creationId xmlns:a16="http://schemas.microsoft.com/office/drawing/2014/main" id="{D10B30D8-7435-4737-A888-FAD59415E51F}"/>
              </a:ext>
            </a:extLst>
          </p:cNvPr>
          <p:cNvSpPr/>
          <p:nvPr/>
        </p:nvSpPr>
        <p:spPr>
          <a:xfrm>
            <a:off x="597968" y="373485"/>
            <a:ext cx="10994478" cy="6274545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sz="1800" dirty="0">
              <a:solidFill>
                <a:prstClr val="white"/>
              </a:solidFill>
            </a:endParaRP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E05D26D2-C5DB-40F5-8A9E-C6AD5B53CD1C}"/>
              </a:ext>
            </a:extLst>
          </p:cNvPr>
          <p:cNvSpPr txBox="1">
            <a:spLocks/>
          </p:cNvSpPr>
          <p:nvPr/>
        </p:nvSpPr>
        <p:spPr>
          <a:xfrm>
            <a:off x="1926230" y="814159"/>
            <a:ext cx="8337954" cy="7178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3200" b="1" dirty="0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0DADEE"/>
                </a:solidFill>
              </a:rPr>
              <a:t>자녀양육기의 문제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7F87334-393B-4170-9815-E91822F71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60B80413-677B-4619-9346-440A0FB3FF79}"/>
              </a:ext>
            </a:extLst>
          </p:cNvPr>
          <p:cNvSpPr txBox="1">
            <a:spLocks/>
          </p:cNvSpPr>
          <p:nvPr/>
        </p:nvSpPr>
        <p:spPr>
          <a:xfrm>
            <a:off x="1629072" y="1743568"/>
            <a:ext cx="9050509" cy="268723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ko-KR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2) </a:t>
            </a: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아동양육의 문제</a:t>
            </a:r>
            <a:endParaRPr lang="en-US" altLang="ko-KR" sz="24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ko-KR" altLang="en-US" sz="24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핵가족이 늘어나면서 자녀의 행동을 잘 다루지 못하는 부모가 늘고 있는데 특히 자녀양육에 대한 의견 불일치가 많다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이 같은 불일치는 신속하게 해결되지 않으면 결혼생활의 스트레스와 불안정을 증가시킨다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또한 자녀의 바람직하지 못한 일탈행동으로 이어지기도 한다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C5432F-9FD6-4EAD-A598-92D49CB7688F}"/>
              </a:ext>
            </a:extLst>
          </p:cNvPr>
          <p:cNvSpPr txBox="1"/>
          <p:nvPr/>
        </p:nvSpPr>
        <p:spPr>
          <a:xfrm>
            <a:off x="2238635" y="4820444"/>
            <a:ext cx="8440947" cy="1134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ko-KR" altLang="en-US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상담자는 자녀의 문제는 양육자와 어려움을 겪는 자녀의 문제가 아니라 가족 구성원의 상호작용이 반영되는 문제라는 점을 인식시키는 것이 중요하다</a:t>
            </a:r>
            <a:r>
              <a:rPr lang="en-US" altLang="ko-KR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9" name="아래쪽 화살표 5">
            <a:extLst>
              <a:ext uri="{FF2B5EF4-FFF2-40B4-BE49-F238E27FC236}">
                <a16:creationId xmlns:a16="http://schemas.microsoft.com/office/drawing/2014/main" id="{EBD6A940-B36D-448A-A77E-C104D9FC77AF}"/>
              </a:ext>
            </a:extLst>
          </p:cNvPr>
          <p:cNvSpPr/>
          <p:nvPr/>
        </p:nvSpPr>
        <p:spPr>
          <a:xfrm rot="16200000">
            <a:off x="1808098" y="4805139"/>
            <a:ext cx="391893" cy="469181"/>
          </a:xfrm>
          <a:prstGeom prst="downArrow">
            <a:avLst/>
          </a:prstGeom>
          <a:solidFill>
            <a:srgbClr val="0DADE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113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모서리가 접힌 도형 5">
            <a:extLst>
              <a:ext uri="{FF2B5EF4-FFF2-40B4-BE49-F238E27FC236}">
                <a16:creationId xmlns:a16="http://schemas.microsoft.com/office/drawing/2014/main" id="{D10B30D8-7435-4737-A888-FAD59415E51F}"/>
              </a:ext>
            </a:extLst>
          </p:cNvPr>
          <p:cNvSpPr/>
          <p:nvPr/>
        </p:nvSpPr>
        <p:spPr>
          <a:xfrm>
            <a:off x="597968" y="373485"/>
            <a:ext cx="10994478" cy="6274545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sz="1800" dirty="0">
              <a:solidFill>
                <a:prstClr val="white"/>
              </a:solidFill>
            </a:endParaRP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E05D26D2-C5DB-40F5-8A9E-C6AD5B53CD1C}"/>
              </a:ext>
            </a:extLst>
          </p:cNvPr>
          <p:cNvSpPr txBox="1">
            <a:spLocks/>
          </p:cNvSpPr>
          <p:nvPr/>
        </p:nvSpPr>
        <p:spPr>
          <a:xfrm>
            <a:off x="1926230" y="814159"/>
            <a:ext cx="8337954" cy="7178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3200" b="1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0DADEE"/>
                </a:solidFill>
              </a:rPr>
              <a:t>청소년기 자녀의 </a:t>
            </a:r>
            <a:r>
              <a:rPr lang="ko-KR" altLang="en-US" sz="3200" b="1" dirty="0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0DADEE"/>
                </a:solidFill>
              </a:rPr>
              <a:t>문제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7F87334-393B-4170-9815-E91822F71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60B80413-677B-4619-9346-440A0FB3FF79}"/>
              </a:ext>
            </a:extLst>
          </p:cNvPr>
          <p:cNvSpPr txBox="1">
            <a:spLocks/>
          </p:cNvSpPr>
          <p:nvPr/>
        </p:nvSpPr>
        <p:spPr>
          <a:xfrm>
            <a:off x="1652626" y="2012476"/>
            <a:ext cx="8885160" cy="168786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심리적으로나 신체적으로 불안정한 청소년들이 부모의 지나친 </a:t>
            </a:r>
            <a:r>
              <a:rPr lang="ko-KR" altLang="en-US" sz="240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기대와 압력을 </a:t>
            </a: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받으면 위축되거나 그 반대로 폭력 등의 행동화라는 극단의 패턴을 보이기도 한다</a:t>
            </a:r>
            <a:r>
              <a:rPr lang="en-US" altLang="ko-KR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그런데 청소년은 상담에 대한 동기가 낮아서 부모의 개입여부가 중요하다</a:t>
            </a:r>
            <a:r>
              <a:rPr lang="en-US" altLang="ko-KR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C5432F-9FD6-4EAD-A598-92D49CB7688F}"/>
              </a:ext>
            </a:extLst>
          </p:cNvPr>
          <p:cNvSpPr txBox="1"/>
          <p:nvPr/>
        </p:nvSpPr>
        <p:spPr>
          <a:xfrm>
            <a:off x="2277538" y="3885465"/>
            <a:ext cx="8440947" cy="1134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ko-KR" altLang="en-US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상담자는 부모들에게 자녀들의 문제행동의 본질을 이해시키는 것이 중요하다</a:t>
            </a:r>
            <a:r>
              <a:rPr lang="en-US" altLang="ko-KR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  <a:r>
              <a:rPr lang="ko-KR" altLang="en-US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또한</a:t>
            </a:r>
            <a:r>
              <a:rPr lang="en-US" altLang="ko-KR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청소년기의 자녀의 문제에 자신들이 관여되어 있음을 이해하도록 돕는 것이 필요하다</a:t>
            </a:r>
            <a:r>
              <a:rPr lang="en-US" altLang="ko-KR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</a:p>
        </p:txBody>
      </p:sp>
      <p:sp>
        <p:nvSpPr>
          <p:cNvPr id="9" name="아래쪽 화살표 5">
            <a:extLst>
              <a:ext uri="{FF2B5EF4-FFF2-40B4-BE49-F238E27FC236}">
                <a16:creationId xmlns:a16="http://schemas.microsoft.com/office/drawing/2014/main" id="{EBD6A940-B36D-448A-A77E-C104D9FC77AF}"/>
              </a:ext>
            </a:extLst>
          </p:cNvPr>
          <p:cNvSpPr/>
          <p:nvPr/>
        </p:nvSpPr>
        <p:spPr>
          <a:xfrm rot="16200000">
            <a:off x="1818229" y="3876703"/>
            <a:ext cx="391893" cy="469181"/>
          </a:xfrm>
          <a:prstGeom prst="downArrow">
            <a:avLst/>
          </a:prstGeom>
          <a:solidFill>
            <a:srgbClr val="0DADE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768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모서리가 접힌 도형 5">
            <a:extLst>
              <a:ext uri="{FF2B5EF4-FFF2-40B4-BE49-F238E27FC236}">
                <a16:creationId xmlns:a16="http://schemas.microsoft.com/office/drawing/2014/main" id="{D10B30D8-7435-4737-A888-FAD59415E51F}"/>
              </a:ext>
            </a:extLst>
          </p:cNvPr>
          <p:cNvSpPr/>
          <p:nvPr/>
        </p:nvSpPr>
        <p:spPr>
          <a:xfrm>
            <a:off x="597968" y="373485"/>
            <a:ext cx="10994478" cy="6274545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sz="1800" dirty="0">
              <a:solidFill>
                <a:prstClr val="white"/>
              </a:solidFill>
            </a:endParaRP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E05D26D2-C5DB-40F5-8A9E-C6AD5B53CD1C}"/>
              </a:ext>
            </a:extLst>
          </p:cNvPr>
          <p:cNvSpPr txBox="1">
            <a:spLocks/>
          </p:cNvSpPr>
          <p:nvPr/>
        </p:nvSpPr>
        <p:spPr>
          <a:xfrm>
            <a:off x="1926230" y="814159"/>
            <a:ext cx="8337954" cy="7178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3200" b="1" dirty="0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0DADEE"/>
                </a:solidFill>
              </a:rPr>
              <a:t>집 떠나는 성인 자녀의 문제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7F87334-393B-4170-9815-E91822F71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60B80413-677B-4619-9346-440A0FB3FF79}"/>
              </a:ext>
            </a:extLst>
          </p:cNvPr>
          <p:cNvSpPr txBox="1">
            <a:spLocks/>
          </p:cNvSpPr>
          <p:nvPr/>
        </p:nvSpPr>
        <p:spPr>
          <a:xfrm>
            <a:off x="1652626" y="2012476"/>
            <a:ext cx="8885160" cy="168786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부모들은 성인 자녀가 자율적이기를 원하면서도 한편으로는 그들의 힘만으로는 성공적인 삶을 살 수 없을 것이라는 막연한 불안이 있다</a:t>
            </a:r>
            <a:r>
              <a:rPr lang="en-US" altLang="ko-KR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자녀들 역시 자신이 부모의 도움 없이는 성공할 수 없을 것이라는 생각하는 경우도 늘고 있다</a:t>
            </a:r>
            <a:r>
              <a:rPr lang="en-US" altLang="ko-KR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C5432F-9FD6-4EAD-A598-92D49CB7688F}"/>
              </a:ext>
            </a:extLst>
          </p:cNvPr>
          <p:cNvSpPr txBox="1"/>
          <p:nvPr/>
        </p:nvSpPr>
        <p:spPr>
          <a:xfrm>
            <a:off x="2248766" y="4204915"/>
            <a:ext cx="8440947" cy="1134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ko-KR" altLang="en-US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상담자는 이 같은 문제에 관련된 </a:t>
            </a:r>
            <a:r>
              <a:rPr lang="ko-KR" altLang="en-US" dirty="0" err="1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가족역동을</a:t>
            </a:r>
            <a:r>
              <a:rPr lang="ko-KR" altLang="en-US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 다루면서 성인이 된 자녀가 어려움 없이 집을 떠나도록 도울 수 있다</a:t>
            </a:r>
            <a:r>
              <a:rPr lang="en-US" altLang="ko-KR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  <a:r>
              <a:rPr lang="ko-KR" altLang="en-US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특히 부모들이 자녀의 독립을 잘 지지할 수 있는 효과적인 행동을 하도록 돕는다</a:t>
            </a:r>
            <a:r>
              <a:rPr lang="en-US" altLang="ko-KR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</a:p>
        </p:txBody>
      </p:sp>
      <p:sp>
        <p:nvSpPr>
          <p:cNvPr id="9" name="아래쪽 화살표 5">
            <a:extLst>
              <a:ext uri="{FF2B5EF4-FFF2-40B4-BE49-F238E27FC236}">
                <a16:creationId xmlns:a16="http://schemas.microsoft.com/office/drawing/2014/main" id="{EBD6A940-B36D-448A-A77E-C104D9FC77AF}"/>
              </a:ext>
            </a:extLst>
          </p:cNvPr>
          <p:cNvSpPr/>
          <p:nvPr/>
        </p:nvSpPr>
        <p:spPr>
          <a:xfrm rot="16200000">
            <a:off x="1818230" y="4140975"/>
            <a:ext cx="391893" cy="469181"/>
          </a:xfrm>
          <a:prstGeom prst="downArrow">
            <a:avLst/>
          </a:prstGeom>
          <a:solidFill>
            <a:srgbClr val="0DADE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47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모서리가 접힌 도형 5">
            <a:extLst>
              <a:ext uri="{FF2B5EF4-FFF2-40B4-BE49-F238E27FC236}">
                <a16:creationId xmlns:a16="http://schemas.microsoft.com/office/drawing/2014/main" id="{D10B30D8-7435-4737-A888-FAD59415E51F}"/>
              </a:ext>
            </a:extLst>
          </p:cNvPr>
          <p:cNvSpPr/>
          <p:nvPr/>
        </p:nvSpPr>
        <p:spPr>
          <a:xfrm>
            <a:off x="597968" y="373485"/>
            <a:ext cx="10994478" cy="6274545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sz="1800" dirty="0">
              <a:solidFill>
                <a:prstClr val="white"/>
              </a:solidFill>
            </a:endParaRP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E05D26D2-C5DB-40F5-8A9E-C6AD5B53CD1C}"/>
              </a:ext>
            </a:extLst>
          </p:cNvPr>
          <p:cNvSpPr txBox="1">
            <a:spLocks/>
          </p:cNvSpPr>
          <p:nvPr/>
        </p:nvSpPr>
        <p:spPr>
          <a:xfrm>
            <a:off x="1926230" y="814159"/>
            <a:ext cx="8337954" cy="7178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3200" b="1" dirty="0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0DADEE"/>
                </a:solidFill>
              </a:rPr>
              <a:t>성인기의 문제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7F87334-393B-4170-9815-E91822F71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60B80413-677B-4619-9346-440A0FB3FF79}"/>
              </a:ext>
            </a:extLst>
          </p:cNvPr>
          <p:cNvSpPr txBox="1">
            <a:spLocks/>
          </p:cNvSpPr>
          <p:nvPr/>
        </p:nvSpPr>
        <p:spPr>
          <a:xfrm>
            <a:off x="1417797" y="1522670"/>
            <a:ext cx="9354817" cy="198507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가족 내 폭력</a:t>
            </a:r>
            <a:endParaRPr lang="en-US" altLang="ko-KR" sz="24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endParaRPr lang="ko-KR" altLang="en-US" sz="16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ko-KR" altLang="en-US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아동학대는 부모의 분노</a:t>
            </a:r>
            <a:r>
              <a:rPr lang="en-US" altLang="ko-KR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좌절감</a:t>
            </a:r>
            <a:r>
              <a:rPr lang="en-US" altLang="ko-KR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불행하다는 느낌의 표현이며</a:t>
            </a:r>
            <a:r>
              <a:rPr lang="en-US" altLang="ko-KR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부모 자신이 인생 초기부터 보살핌을 받았다는 느낌이 결여된 데서 오는 것이라고 보았다</a:t>
            </a:r>
            <a:r>
              <a:rPr lang="en-US" altLang="ko-KR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  <a:r>
              <a:rPr lang="ko-KR" altLang="en-US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그러나 최근에는 아동학대를 부모와 자녀의 상호작용적 과정의 소산으로 보는 연구도 있다</a:t>
            </a:r>
            <a:r>
              <a:rPr lang="en-US" altLang="ko-KR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C5432F-9FD6-4EAD-A598-92D49CB7688F}"/>
              </a:ext>
            </a:extLst>
          </p:cNvPr>
          <p:cNvSpPr txBox="1"/>
          <p:nvPr/>
        </p:nvSpPr>
        <p:spPr>
          <a:xfrm>
            <a:off x="1926230" y="3518367"/>
            <a:ext cx="8950480" cy="7247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ko-KR" altLang="en-US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상담자는 부모들이 자신의 분노를 조절하는 방법을 습득하거나</a:t>
            </a:r>
            <a:r>
              <a:rPr lang="en-US" altLang="ko-KR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부모의 분노를 유발하는 아동의 행동에 대한 적절한 지도를 할 필요가 있다</a:t>
            </a:r>
            <a:r>
              <a:rPr lang="en-US" altLang="ko-KR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 </a:t>
            </a:r>
          </a:p>
        </p:txBody>
      </p:sp>
      <p:sp>
        <p:nvSpPr>
          <p:cNvPr id="9" name="아래쪽 화살표 5">
            <a:extLst>
              <a:ext uri="{FF2B5EF4-FFF2-40B4-BE49-F238E27FC236}">
                <a16:creationId xmlns:a16="http://schemas.microsoft.com/office/drawing/2014/main" id="{EBD6A940-B36D-448A-A77E-C104D9FC77AF}"/>
              </a:ext>
            </a:extLst>
          </p:cNvPr>
          <p:cNvSpPr/>
          <p:nvPr/>
        </p:nvSpPr>
        <p:spPr>
          <a:xfrm rot="16200000">
            <a:off x="1495693" y="3493732"/>
            <a:ext cx="391893" cy="469181"/>
          </a:xfrm>
          <a:prstGeom prst="downArrow">
            <a:avLst/>
          </a:prstGeom>
          <a:solidFill>
            <a:srgbClr val="0DADE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1800">
              <a:solidFill>
                <a:prstClr val="white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765A66-0181-42FE-9344-553F5A1C1AC3}"/>
              </a:ext>
            </a:extLst>
          </p:cNvPr>
          <p:cNvSpPr txBox="1"/>
          <p:nvPr/>
        </p:nvSpPr>
        <p:spPr>
          <a:xfrm>
            <a:off x="1417797" y="4367075"/>
            <a:ext cx="8950480" cy="1039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ko-KR" altLang="en-US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가족의 가치나 역할이 급격하게 변화하면서 사랑의 보금자리로 여겼던 부부 간에 폭력이 발생할 가능성이 증가하고 있다</a:t>
            </a:r>
            <a:r>
              <a:rPr lang="en-US" altLang="ko-KR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  <a:r>
              <a:rPr lang="ko-KR" altLang="en-US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최근 들어서 가정 내의 폭력문제는 가족해체보다 가족 보존이라는 관점에서 개입해 가려고 한다</a:t>
            </a:r>
            <a:r>
              <a:rPr lang="en-US" altLang="ko-KR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22F315-5357-4566-9C5B-6303AACB04B1}"/>
              </a:ext>
            </a:extLst>
          </p:cNvPr>
          <p:cNvSpPr txBox="1"/>
          <p:nvPr/>
        </p:nvSpPr>
        <p:spPr>
          <a:xfrm>
            <a:off x="1926229" y="5523985"/>
            <a:ext cx="8950480" cy="7247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ko-KR" altLang="en-US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상담자는 이들의 가족을 보존하기 위해서는 폭력의 문제를 한 개인의 문제로 접근하기보다는 가족 전체의 문제로 바라보는 개입을 하는 것이 바람직하다</a:t>
            </a:r>
            <a:r>
              <a:rPr lang="en-US" altLang="ko-KR" sz="20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3" name="아래쪽 화살표 5">
            <a:extLst>
              <a:ext uri="{FF2B5EF4-FFF2-40B4-BE49-F238E27FC236}">
                <a16:creationId xmlns:a16="http://schemas.microsoft.com/office/drawing/2014/main" id="{8A2111D9-76D1-4CD6-A08E-4246C0D20B07}"/>
              </a:ext>
            </a:extLst>
          </p:cNvPr>
          <p:cNvSpPr/>
          <p:nvPr/>
        </p:nvSpPr>
        <p:spPr>
          <a:xfrm rot="16200000">
            <a:off x="1495693" y="5455831"/>
            <a:ext cx="391893" cy="469181"/>
          </a:xfrm>
          <a:prstGeom prst="downArrow">
            <a:avLst/>
          </a:prstGeom>
          <a:solidFill>
            <a:srgbClr val="0DADE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66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모서리가 접힌 도형 5">
            <a:extLst>
              <a:ext uri="{FF2B5EF4-FFF2-40B4-BE49-F238E27FC236}">
                <a16:creationId xmlns:a16="http://schemas.microsoft.com/office/drawing/2014/main" id="{D10B30D8-7435-4737-A888-FAD59415E51F}"/>
              </a:ext>
            </a:extLst>
          </p:cNvPr>
          <p:cNvSpPr/>
          <p:nvPr/>
        </p:nvSpPr>
        <p:spPr>
          <a:xfrm>
            <a:off x="597968" y="373485"/>
            <a:ext cx="10994478" cy="6274545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sz="1800" dirty="0">
              <a:solidFill>
                <a:prstClr val="white"/>
              </a:solidFill>
            </a:endParaRP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E05D26D2-C5DB-40F5-8A9E-C6AD5B53CD1C}"/>
              </a:ext>
            </a:extLst>
          </p:cNvPr>
          <p:cNvSpPr txBox="1">
            <a:spLocks/>
          </p:cNvSpPr>
          <p:nvPr/>
        </p:nvSpPr>
        <p:spPr>
          <a:xfrm>
            <a:off x="1926230" y="814159"/>
            <a:ext cx="8337954" cy="7178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3200" b="1" dirty="0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0DADEE"/>
                </a:solidFill>
              </a:rPr>
              <a:t>성인기의 문제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7F87334-393B-4170-9815-E91822F71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60B80413-677B-4619-9346-440A0FB3FF79}"/>
              </a:ext>
            </a:extLst>
          </p:cNvPr>
          <p:cNvSpPr txBox="1">
            <a:spLocks/>
          </p:cNvSpPr>
          <p:nvPr/>
        </p:nvSpPr>
        <p:spPr>
          <a:xfrm>
            <a:off x="1417797" y="1672092"/>
            <a:ext cx="9354817" cy="340512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ko-KR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2) </a:t>
            </a:r>
            <a:r>
              <a:rPr lang="ko-KR" altLang="en-US" sz="24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중독문제</a:t>
            </a:r>
            <a:endParaRPr lang="en-US" altLang="ko-KR" sz="24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ko-KR" altLang="en-US" sz="24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가족 중 한 명이 약물이나 알코올 남용의 문제가 있다면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나머지 가족들도 영향을 받기 때문에 상담자는 문제를 드러내는 </a:t>
            </a:r>
            <a:r>
              <a:rPr lang="ko-KR" altLang="en-US" sz="2200" dirty="0" err="1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내담자뿐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 아니라 가족에 대한 정서적인 도움을 주어야 한다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ko-KR" sz="5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알코올중독자와 배우자는 상호 의존적인 방식으로 행동한다고 알려졌다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한쪽 배우자가 알코올 또는 약물에 의존한 배우자의 역기능적 행동을 질책하고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이것으로 자존감이 낮아진 다른 배우자는 알코올이나 약물에 의존하게 되며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또 다시 질책하는 관계를 지속한다는 것이다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C5432F-9FD6-4EAD-A598-92D49CB7688F}"/>
              </a:ext>
            </a:extLst>
          </p:cNvPr>
          <p:cNvSpPr txBox="1"/>
          <p:nvPr/>
        </p:nvSpPr>
        <p:spPr>
          <a:xfrm>
            <a:off x="1993561" y="5151890"/>
            <a:ext cx="8672476" cy="1134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ko-KR" altLang="en-US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상담자는 중독의 문제는 증상을 보이는 개인뿐 아니라 가족 전체의 역기능적 관계에서 비롯되고 있다는 점을 가족들에게 이해시키는 것이 필요하다</a:t>
            </a:r>
            <a:r>
              <a:rPr lang="en-US" altLang="ko-KR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3" name="아래쪽 화살표 5">
            <a:extLst>
              <a:ext uri="{FF2B5EF4-FFF2-40B4-BE49-F238E27FC236}">
                <a16:creationId xmlns:a16="http://schemas.microsoft.com/office/drawing/2014/main" id="{8A2111D9-76D1-4CD6-A08E-4246C0D20B07}"/>
              </a:ext>
            </a:extLst>
          </p:cNvPr>
          <p:cNvSpPr/>
          <p:nvPr/>
        </p:nvSpPr>
        <p:spPr>
          <a:xfrm rot="16200000">
            <a:off x="1563024" y="5083736"/>
            <a:ext cx="391893" cy="469181"/>
          </a:xfrm>
          <a:prstGeom prst="downArrow">
            <a:avLst/>
          </a:prstGeom>
          <a:solidFill>
            <a:srgbClr val="0DADE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872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모서리가 접힌 도형 5">
            <a:extLst>
              <a:ext uri="{FF2B5EF4-FFF2-40B4-BE49-F238E27FC236}">
                <a16:creationId xmlns:a16="http://schemas.microsoft.com/office/drawing/2014/main" id="{D10B30D8-7435-4737-A888-FAD59415E51F}"/>
              </a:ext>
            </a:extLst>
          </p:cNvPr>
          <p:cNvSpPr/>
          <p:nvPr/>
        </p:nvSpPr>
        <p:spPr>
          <a:xfrm>
            <a:off x="597968" y="373485"/>
            <a:ext cx="10994478" cy="6274545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sz="1800" dirty="0">
              <a:solidFill>
                <a:prstClr val="white"/>
              </a:solidFill>
            </a:endParaRP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E05D26D2-C5DB-40F5-8A9E-C6AD5B53CD1C}"/>
              </a:ext>
            </a:extLst>
          </p:cNvPr>
          <p:cNvSpPr txBox="1">
            <a:spLocks/>
          </p:cNvSpPr>
          <p:nvPr/>
        </p:nvSpPr>
        <p:spPr>
          <a:xfrm>
            <a:off x="1926230" y="814159"/>
            <a:ext cx="8337954" cy="7178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3200" b="1" dirty="0">
                <a:ln>
                  <a:solidFill>
                    <a:srgbClr val="4472C4">
                      <a:lumMod val="40000"/>
                      <a:lumOff val="60000"/>
                    </a:srgbClr>
                  </a:solidFill>
                </a:ln>
                <a:solidFill>
                  <a:srgbClr val="0DADEE"/>
                </a:solidFill>
              </a:rPr>
              <a:t>노년기의 문제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7F87334-393B-4170-9815-E91822F71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E8E9-9C66-4BED-95B9-F3295000E7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60B80413-677B-4619-9346-440A0FB3FF79}"/>
              </a:ext>
            </a:extLst>
          </p:cNvPr>
          <p:cNvSpPr txBox="1">
            <a:spLocks/>
          </p:cNvSpPr>
          <p:nvPr/>
        </p:nvSpPr>
        <p:spPr>
          <a:xfrm>
            <a:off x="1417797" y="1672094"/>
            <a:ext cx="9354817" cy="290932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사회의 고령화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가족구조의 변화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부양의식의 약화로 인해 부부나 자녀 간의 갈등으로 고민하는 노인층이 늘고 있다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또한 최근 들어서 황혼이혼도 늘어가는 추세이다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과도기적 지점에 있는 현재는 신체적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정신적으로 쇠 약해진 노인부모의 부양에 따른 가족의 부담이 증대되고 있다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ko-KR" sz="2200" dirty="0">
              <a:ln>
                <a:solidFill>
                  <a:srgbClr val="E7E6E6">
                    <a:lumMod val="50000"/>
                  </a:srgbClr>
                </a:solidFill>
              </a:ln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노인들이 겪는 심리적 고통 중 하나는 현재 그들에게 주어진 역할을 수용 하지 못하는 데서 비롯되기도 한다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  <a:r>
              <a:rPr lang="ko-KR" altLang="en-US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이처럼 노인이 있는 가족은 가족 전체가 적응상의 중요한 도전에 직면하게 된다</a:t>
            </a:r>
            <a:r>
              <a:rPr lang="en-US" altLang="ko-KR" sz="2200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C5432F-9FD6-4EAD-A598-92D49CB7688F}"/>
              </a:ext>
            </a:extLst>
          </p:cNvPr>
          <p:cNvSpPr txBox="1"/>
          <p:nvPr/>
        </p:nvSpPr>
        <p:spPr>
          <a:xfrm>
            <a:off x="1993561" y="4780629"/>
            <a:ext cx="8672476" cy="1134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ko-KR" altLang="en-US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상담자는 은퇴하거나 홀로 되는 것</a:t>
            </a:r>
            <a:r>
              <a:rPr lang="en-US" altLang="ko-KR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조부모가 되는 것</a:t>
            </a:r>
            <a:r>
              <a:rPr lang="en-US" altLang="ko-KR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질병 등의 변화는 가족의 지지와 상실에 대한 적응</a:t>
            </a:r>
            <a:r>
              <a:rPr lang="en-US" altLang="ko-KR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, </a:t>
            </a:r>
            <a:r>
              <a:rPr lang="ko-KR" altLang="en-US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시대의 변화에 잘 대처할 수 있도록 방향의 재설정을 도울 필요가 있다</a:t>
            </a:r>
            <a:r>
              <a:rPr lang="en-US" altLang="ko-KR" dirty="0">
                <a:ln>
                  <a:solidFill>
                    <a:srgbClr val="E7E6E6">
                      <a:lumMod val="50000"/>
                    </a:srgbClr>
                  </a:solidFill>
                </a:ln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3" name="아래쪽 화살표 5">
            <a:extLst>
              <a:ext uri="{FF2B5EF4-FFF2-40B4-BE49-F238E27FC236}">
                <a16:creationId xmlns:a16="http://schemas.microsoft.com/office/drawing/2014/main" id="{8A2111D9-76D1-4CD6-A08E-4246C0D20B07}"/>
              </a:ext>
            </a:extLst>
          </p:cNvPr>
          <p:cNvSpPr/>
          <p:nvPr/>
        </p:nvSpPr>
        <p:spPr>
          <a:xfrm rot="16200000">
            <a:off x="1563024" y="4751521"/>
            <a:ext cx="391893" cy="469181"/>
          </a:xfrm>
          <a:prstGeom prst="downArrow">
            <a:avLst/>
          </a:prstGeom>
          <a:solidFill>
            <a:srgbClr val="0DADE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62939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979</Words>
  <Application>Microsoft Office PowerPoint</Application>
  <PresentationFormat>사용자 지정</PresentationFormat>
  <Paragraphs>91</Paragraphs>
  <Slides>14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14</vt:i4>
      </vt:variant>
    </vt:vector>
  </HeadingPairs>
  <TitlesOfParts>
    <vt:vector size="19" baseType="lpstr">
      <vt:lpstr>맑은 고딕</vt:lpstr>
      <vt:lpstr>Arial</vt:lpstr>
      <vt:lpstr>Wingdings</vt:lpstr>
      <vt:lpstr>1_Office 테마</vt:lpstr>
      <vt:lpstr>Office 테마</vt:lpstr>
      <vt:lpstr>가족상담(4주차)</vt:lpstr>
      <vt:lpstr>가족상담의 주제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가족상담(4판)</dc:title>
  <dc:creator>user</dc:creator>
  <cp:lastModifiedBy>이해근</cp:lastModifiedBy>
  <cp:revision>12</cp:revision>
  <dcterms:created xsi:type="dcterms:W3CDTF">2022-02-25T02:03:31Z</dcterms:created>
  <dcterms:modified xsi:type="dcterms:W3CDTF">2025-05-09T23:49:27Z</dcterms:modified>
</cp:coreProperties>
</file>